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3"/>
  </p:notesMasterIdLst>
  <p:handoutMasterIdLst>
    <p:handoutMasterId r:id="rId24"/>
  </p:handoutMasterIdLst>
  <p:sldIdLst>
    <p:sldId id="281" r:id="rId2"/>
    <p:sldId id="263" r:id="rId3"/>
    <p:sldId id="270" r:id="rId4"/>
    <p:sldId id="260" r:id="rId5"/>
    <p:sldId id="302" r:id="rId6"/>
    <p:sldId id="276" r:id="rId7"/>
    <p:sldId id="271" r:id="rId8"/>
    <p:sldId id="303" r:id="rId9"/>
    <p:sldId id="304" r:id="rId10"/>
    <p:sldId id="297" r:id="rId11"/>
    <p:sldId id="264" r:id="rId12"/>
    <p:sldId id="274" r:id="rId13"/>
    <p:sldId id="289" r:id="rId14"/>
    <p:sldId id="301" r:id="rId15"/>
    <p:sldId id="298" r:id="rId16"/>
    <p:sldId id="299" r:id="rId17"/>
    <p:sldId id="300" r:id="rId18"/>
    <p:sldId id="258" r:id="rId19"/>
    <p:sldId id="275" r:id="rId20"/>
    <p:sldId id="261" r:id="rId21"/>
    <p:sldId id="28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ＭＳ Ｐゴシック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47" autoAdjust="0"/>
    <p:restoredTop sz="94718" autoAdjust="0"/>
  </p:normalViewPr>
  <p:slideViewPr>
    <p:cSldViewPr>
      <p:cViewPr varScale="1">
        <p:scale>
          <a:sx n="69" d="100"/>
          <a:sy n="69" d="100"/>
        </p:scale>
        <p:origin x="-2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39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5DC667-A4CC-483A-909F-528CB3686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31D6954-E731-4C76-8DAB-490E4AB3B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1EE58B-376D-4569-91D6-7AC55F982FC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DF0B2-775A-4D84-903A-F947E66C726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26B75-F884-4BB2-BC41-D1F82A3BF1F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026B75-F884-4BB2-BC41-D1F82A3BF1F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83226-22A9-44DC-ABBD-A7C2720DD21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5506D-505D-4376-BC6C-3BB0FE3DEEF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EB0E3-7C44-4353-AB4B-098CA2F86B4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C299163-B767-4847-80CF-DC3CE75C5A3E}" type="slidenum">
              <a:rPr lang="en-US" sz="1200">
                <a:latin typeface="Arial" charset="0"/>
              </a:rPr>
              <a:pPr algn="r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E44F00-EE5F-43F2-9AE6-274AAFC6F7B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CD8F39-88C4-4189-9592-CAB1EBEE59A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6813" y="3886200"/>
            <a:ext cx="4267200" cy="2057400"/>
          </a:xfrm>
        </p:spPr>
        <p:txBody>
          <a:bodyPr/>
          <a:lstStyle>
            <a:lvl1pPr marL="0" indent="0" algn="ctr">
              <a:buFont typeface="Monotype Sorts" pitchFamily="1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41D9B-2227-4871-9F11-0F5EB43BD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A4B83-E048-4BE2-AF8D-7996561A4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371600"/>
            <a:ext cx="19431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371600"/>
            <a:ext cx="56769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DA64B-5025-4530-AC2B-AC4E0EFCF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3CE0D-67BE-42E1-A7D4-FFC2DFD0B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C981-B285-4F55-B730-3D9078FA7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C480F-8C60-45B5-B7FC-22E83CA0F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4AC3A-FDC2-4518-BEB5-087798541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02CB0-B397-4B84-8C4F-C41B95C2D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1BEA2-F901-4B69-B6C1-06004200D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97B1-C6E3-42D1-ABEE-A315B81A6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15234-92A5-4739-8FAB-B9762DE7A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1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908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FF23B81-6719-4AFB-991C-EE5072784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  <a:ea typeface="ＭＳ Ｐゴシック" pitchFamily="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  <a:ea typeface="ＭＳ Ｐゴシック" pitchFamily="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  <a:ea typeface="ＭＳ Ｐゴシック" pitchFamily="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  <a:ea typeface="ＭＳ Ｐゴシック" pitchFamily="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  <a:ea typeface="ＭＳ Ｐゴシック" pitchFamily="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  <a:ea typeface="ＭＳ Ｐゴシック" pitchFamily="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  <a:ea typeface="ＭＳ Ｐゴシック" pitchFamily="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itchFamily="66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SzPct val="75000"/>
        <a:buFont typeface="Monotype Sorts" pitchFamily="1" charset="2"/>
        <a:buChar char="/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FF6666"/>
        </a:buClr>
        <a:buSzPct val="75000"/>
        <a:buFont typeface="Monotype Sorts" pitchFamily="1" charset="2"/>
        <a:buChar char="/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66CCFF"/>
        </a:buClr>
        <a:buSzPct val="75000"/>
        <a:buFont typeface="Monotype Sorts" pitchFamily="1" charset="2"/>
        <a:buChar char="/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80FF00"/>
        </a:buClr>
        <a:buSzPct val="75000"/>
        <a:buFont typeface="Monotype Sorts" pitchFamily="1" charset="2"/>
        <a:buChar char="/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1" charset="2"/>
        <a:buChar char="/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1" charset="2"/>
        <a:buChar char="/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1" charset="2"/>
        <a:buChar char="/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1" charset="2"/>
        <a:buChar char="/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1" charset="2"/>
        <a:buChar char="/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295400" y="1905000"/>
            <a:ext cx="6934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/>
              <a:t>Welcome to Curriculum Night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3</a:t>
            </a:r>
            <a:r>
              <a:rPr lang="en-US" sz="3600" baseline="30000" dirty="0"/>
              <a:t>rd</a:t>
            </a:r>
            <a:r>
              <a:rPr lang="en-US" sz="3600" dirty="0"/>
              <a:t> Grade</a:t>
            </a:r>
          </a:p>
          <a:p>
            <a:pPr algn="ctr"/>
            <a:r>
              <a:rPr lang="en-US" sz="3600" dirty="0"/>
              <a:t>September </a:t>
            </a:r>
            <a:r>
              <a:rPr lang="en-US" sz="3600" dirty="0" smtClean="0"/>
              <a:t>25, 2014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191000"/>
            <a:ext cx="7848600" cy="12192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sz="1600" dirty="0" smtClean="0">
                <a:latin typeface="Century Gothic" pitchFamily="34" charset="0"/>
              </a:rPr>
              <a:t/>
            </a:r>
            <a:br>
              <a:rPr lang="en-US" sz="1600" dirty="0" smtClean="0">
                <a:latin typeface="Century Gothic" pitchFamily="34" charset="0"/>
              </a:rPr>
            </a:br>
            <a:r>
              <a:rPr lang="en-US" sz="1600" dirty="0" smtClean="0">
                <a:latin typeface="Century Gothic" pitchFamily="34" charset="0"/>
              </a:rPr>
              <a:t/>
            </a:r>
            <a:br>
              <a:rPr lang="en-US" sz="1600" dirty="0" smtClean="0">
                <a:latin typeface="Century Gothic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entury Gothic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entury Gothic" pitchFamily="34" charset="0"/>
              </a:rPr>
              <a:t>We also use a 4,3,2,1 scale: </a:t>
            </a:r>
            <a:br>
              <a:rPr lang="en-US" sz="28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entury Gothic" pitchFamily="34" charset="0"/>
              </a:rPr>
              <a:t>4=100		2 = 74</a:t>
            </a:r>
            <a:br>
              <a:rPr lang="en-US" sz="28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entury Gothic" pitchFamily="34" charset="0"/>
              </a:rPr>
              <a:t>3.5=94	1.5 = 70</a:t>
            </a:r>
            <a:br>
              <a:rPr lang="en-US" sz="28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entury Gothic" pitchFamily="34" charset="0"/>
              </a:rPr>
              <a:t>3 = 87		1 = 61</a:t>
            </a:r>
            <a:br>
              <a:rPr lang="en-US" sz="2800" dirty="0" smtClean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entury Gothic" pitchFamily="34" charset="0"/>
              </a:rPr>
              <a:t>2.5 = 81</a:t>
            </a:r>
            <a:br>
              <a:rPr lang="en-US" sz="2800" dirty="0" smtClean="0">
                <a:solidFill>
                  <a:schemeClr val="tx1"/>
                </a:solidFill>
                <a:latin typeface="Century Gothic" pitchFamily="34" charset="0"/>
              </a:rPr>
            </a:br>
            <a:endParaRPr lang="en-US" sz="1800" dirty="0">
              <a:latin typeface="Century Gothic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724400" y="1905000"/>
          <a:ext cx="3886200" cy="2285999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39183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latin typeface="Century Gothic"/>
                          <a:ea typeface="Times New Roman"/>
                          <a:cs typeface="Times New Roman"/>
                        </a:rPr>
                        <a:t>CMS Grading Scale: 3</a:t>
                      </a:r>
                      <a:r>
                        <a:rPr lang="en-US" sz="1800" b="1" u="sng" baseline="30000" dirty="0">
                          <a:latin typeface="Century Gothic"/>
                          <a:ea typeface="Times New Roman"/>
                          <a:cs typeface="Times New Roman"/>
                        </a:rPr>
                        <a:t>rd</a:t>
                      </a:r>
                      <a:r>
                        <a:rPr lang="en-US" sz="1800" b="1" u="sng" dirty="0">
                          <a:latin typeface="Century Gothic"/>
                          <a:ea typeface="Times New Roman"/>
                          <a:cs typeface="Times New Roman"/>
                        </a:rPr>
                        <a:t> – 12th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8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u="sng" dirty="0">
                          <a:latin typeface="Century Gothic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u="sng" dirty="0">
                          <a:latin typeface="Century Gothic"/>
                          <a:ea typeface="Times New Roman"/>
                          <a:cs typeface="Times New Roman"/>
                        </a:rPr>
                        <a:t>Grade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Times New Roman"/>
                          <a:cs typeface="Times New Roman"/>
                        </a:rPr>
                        <a:t>100% - 93%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Times New Roman"/>
                          <a:cs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/>
                          <a:ea typeface="Times New Roman"/>
                          <a:cs typeface="Times New Roman"/>
                        </a:rPr>
                        <a:t>92% - 85%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Times New Roman"/>
                          <a:cs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/>
                          <a:ea typeface="Times New Roman"/>
                          <a:cs typeface="Times New Roman"/>
                        </a:rPr>
                        <a:t>84% - 77%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Times New Roman"/>
                          <a:cs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/>
                          <a:ea typeface="Times New Roman"/>
                          <a:cs typeface="Times New Roman"/>
                        </a:rPr>
                        <a:t>76% - 70%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Times New Roman"/>
                          <a:cs typeface="Times New Roman"/>
                        </a:rPr>
                        <a:t>D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entury Gothic"/>
                          <a:ea typeface="Times New Roman"/>
                          <a:cs typeface="Times New Roman"/>
                        </a:rPr>
                        <a:t>&lt;70%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905000"/>
          <a:ext cx="4267200" cy="2209802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</a:tblGrid>
              <a:tr h="2848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 smtClean="0">
                          <a:latin typeface="Century Gothic"/>
                          <a:ea typeface="Times New Roman"/>
                          <a:cs typeface="Times New Roman"/>
                        </a:rPr>
                        <a:t>In Second Grade….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5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u="sng">
                          <a:latin typeface="Century Gothic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u="sng" dirty="0">
                          <a:latin typeface="Century Gothic"/>
                          <a:ea typeface="Times New Roman"/>
                          <a:cs typeface="Times New Roman"/>
                        </a:rPr>
                        <a:t>Grade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Gothic"/>
                          <a:ea typeface="Times New Roman"/>
                          <a:cs typeface="Times New Roman"/>
                        </a:rPr>
                        <a:t>100% - 85%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Gothic"/>
                          <a:ea typeface="Times New Roman"/>
                          <a:cs typeface="Times New Roman"/>
                        </a:rPr>
                        <a:t>(A, B)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Gothic"/>
                          <a:ea typeface="Times New Roman"/>
                          <a:cs typeface="Times New Roman"/>
                        </a:rPr>
                        <a:t>84% - 70%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Gothic"/>
                          <a:ea typeface="Times New Roman"/>
                          <a:cs typeface="Times New Roman"/>
                        </a:rPr>
                        <a:t>(C, D)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Gothic"/>
                          <a:ea typeface="Times New Roman"/>
                          <a:cs typeface="Times New Roman"/>
                        </a:rPr>
                        <a:t>&lt;70%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entury Gothic"/>
                          <a:ea typeface="Times New Roman"/>
                          <a:cs typeface="Times New Roman"/>
                        </a:rPr>
                        <a:t>F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entury Gothic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81000"/>
            <a:ext cx="5029200" cy="3292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42640" tIns="914112" rIns="1142640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Grades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</a:rPr>
              <a:t>  </a:t>
            </a:r>
            <a:endParaRPr kumimoji="0" lang="en-US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4648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u="sng" dirty="0" smtClean="0"/>
              <a:t>Retesting:</a:t>
            </a:r>
            <a:endParaRPr lang="en-US" sz="1800" dirty="0" smtClean="0"/>
          </a:p>
          <a:p>
            <a:pPr algn="ctr"/>
            <a:r>
              <a:rPr lang="en-US" sz="1800" u="sng" dirty="0" smtClean="0"/>
              <a:t>If students score less than an 84% on a </a:t>
            </a:r>
            <a:r>
              <a:rPr lang="en-US" sz="1800" b="1" u="sng" dirty="0" smtClean="0"/>
              <a:t>unit test</a:t>
            </a:r>
            <a:r>
              <a:rPr lang="en-US" sz="1800" u="sng" dirty="0" smtClean="0"/>
              <a:t>, there will be a retest one week later.</a:t>
            </a:r>
            <a:endParaRPr lang="en-US" sz="1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u="sng" smtClean="0">
                <a:latin typeface="Century Gothic" pitchFamily="34" charset="0"/>
              </a:rPr>
              <a:t>Dismissal</a:t>
            </a:r>
            <a:r>
              <a:rPr lang="en-US" sz="3800" u="sng" smtClean="0">
                <a:latin typeface="Marker Felt" pitchFamily="28" charset="0"/>
              </a:rPr>
              <a:t> 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543800" cy="3429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Times" pitchFamily="18" charset="0"/>
              <a:buNone/>
              <a:defRPr/>
            </a:pPr>
            <a:endParaRPr lang="en-US" dirty="0" smtClean="0">
              <a:latin typeface="Marker Felt" pitchFamily="28" charset="0"/>
            </a:endParaRP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Agendas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Mailboxes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Changes in Transportation-sent in the morning in 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676400"/>
            <a:ext cx="8077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u="sng" dirty="0" smtClean="0">
                <a:latin typeface="Century Gothic" pitchFamily="34" charset="0"/>
              </a:rPr>
              <a:t>Social Studies</a:t>
            </a:r>
            <a:endParaRPr lang="en-US" sz="6800" u="sng" dirty="0" smtClean="0">
              <a:latin typeface="Century Gothic" pitchFamily="34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2819400"/>
            <a:ext cx="71628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Century Gothic" pitchFamily="34" charset="0"/>
              </a:rPr>
              <a:t>Social Studies Units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entury Gothic" pitchFamily="34" charset="0"/>
              </a:rPr>
              <a:t>History:  Historical Figures and Local Communities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entury Gothic" pitchFamily="34" charset="0"/>
              </a:rPr>
              <a:t> Geography and Environmental Literacy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entury Gothic" pitchFamily="34" charset="0"/>
              </a:rPr>
              <a:t> Economics and Financial Literacy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entury Gothic" pitchFamily="34" charset="0"/>
              </a:rPr>
              <a:t> Civics and Governance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Century Gothic" pitchFamily="34" charset="0"/>
              </a:rPr>
              <a:t> Culture:  Diverse Cultures in Local Communities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latin typeface="Century Gothic" pitchFamily="34" charset="0"/>
            </a:endParaRPr>
          </a:p>
          <a:p>
            <a:pPr eaLnBrk="1" hangingPunct="1">
              <a:lnSpc>
                <a:spcPct val="90000"/>
              </a:lnSpc>
              <a:buFont typeface="Monotype Sorts" pitchFamily="1" charset="2"/>
              <a:buNone/>
              <a:defRPr/>
            </a:pPr>
            <a:endParaRPr lang="en-US" sz="2800" dirty="0" smtClean="0">
              <a:latin typeface="Angelina" pitchFamily="-10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14478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Science</a:t>
            </a:r>
            <a:endParaRPr kumimoji="0" lang="en-US" sz="6800" b="0" i="0" u="sng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6800" y="2514600"/>
            <a:ext cx="7162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75000"/>
              <a:buFont typeface="Monotype Sorts" pitchFamily="1" charset="2"/>
              <a:buChar char="/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Science Units</a:t>
            </a:r>
          </a:p>
          <a:p>
            <a:pPr marL="800100" lvl="1" indent="-342900" eaLnBrk="1" hangingPunct="1">
              <a:lnSpc>
                <a:spcPct val="90000"/>
              </a:lnSpc>
              <a:buClr>
                <a:srgbClr val="FFFF66"/>
              </a:buClr>
              <a:buSzPct val="75000"/>
              <a:buFont typeface="Monotype Sorts" pitchFamily="1" charset="2"/>
              <a:buChar char="/"/>
              <a:defRPr/>
            </a:pPr>
            <a:r>
              <a:rPr lang="en-US" kern="0" dirty="0" smtClean="0">
                <a:ea typeface="+mn-ea"/>
              </a:rPr>
              <a:t>Matter</a:t>
            </a:r>
          </a:p>
          <a:p>
            <a:pPr marL="800100" lvl="1" indent="-342900" eaLnBrk="1" hangingPunct="1">
              <a:lnSpc>
                <a:spcPct val="90000"/>
              </a:lnSpc>
              <a:buClr>
                <a:srgbClr val="FFFF66"/>
              </a:buClr>
              <a:buSzPct val="75000"/>
              <a:buFont typeface="Monotype Sorts" pitchFamily="1" charset="2"/>
              <a:buChar char="/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</a:rPr>
              <a:t>Energy</a:t>
            </a:r>
          </a:p>
          <a:p>
            <a:pPr marL="800100" lvl="1" indent="-342900" eaLnBrk="1" hangingPunct="1">
              <a:lnSpc>
                <a:spcPct val="90000"/>
              </a:lnSpc>
              <a:buClr>
                <a:srgbClr val="FFFF66"/>
              </a:buClr>
              <a:buSzPct val="75000"/>
              <a:buFont typeface="Monotype Sorts" pitchFamily="1" charset="2"/>
              <a:buChar char="/"/>
              <a:defRPr/>
            </a:pPr>
            <a:r>
              <a:rPr lang="en-US" kern="0" dirty="0" smtClean="0">
                <a:ea typeface="+mn-ea"/>
              </a:rPr>
              <a:t>Earth, Moon and Sun</a:t>
            </a:r>
          </a:p>
          <a:p>
            <a:pPr marL="800100" lvl="1" indent="-342900" eaLnBrk="1" hangingPunct="1">
              <a:lnSpc>
                <a:spcPct val="90000"/>
              </a:lnSpc>
              <a:buClr>
                <a:srgbClr val="FFFF66"/>
              </a:buClr>
              <a:buSzPct val="75000"/>
              <a:buFont typeface="Monotype Sorts" pitchFamily="1" charset="2"/>
              <a:buChar char="/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</a:rPr>
              <a:t>Earth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</a:rPr>
              <a:t> Systems</a:t>
            </a:r>
          </a:p>
          <a:p>
            <a:pPr marL="800100" lvl="1" indent="-342900" eaLnBrk="1" hangingPunct="1">
              <a:lnSpc>
                <a:spcPct val="90000"/>
              </a:lnSpc>
              <a:buClr>
                <a:srgbClr val="FFFF66"/>
              </a:buClr>
              <a:buSzPct val="75000"/>
              <a:buFont typeface="Monotype Sorts" pitchFamily="1" charset="2"/>
              <a:buChar char="/"/>
              <a:defRPr/>
            </a:pPr>
            <a:r>
              <a:rPr lang="en-US" kern="0" baseline="0" dirty="0" smtClean="0">
                <a:ea typeface="+mn-ea"/>
              </a:rPr>
              <a:t>Ecosystems</a:t>
            </a:r>
          </a:p>
          <a:p>
            <a:pPr marL="800100" lvl="1" indent="-342900" eaLnBrk="1" hangingPunct="1">
              <a:lnSpc>
                <a:spcPct val="90000"/>
              </a:lnSpc>
              <a:buClr>
                <a:srgbClr val="FFFF66"/>
              </a:buClr>
              <a:buSzPct val="75000"/>
              <a:buFont typeface="Monotype Sorts" pitchFamily="1" charset="2"/>
              <a:buChar char="/"/>
              <a:defRPr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</a:rPr>
              <a:t>Skeletal and Muscular System</a:t>
            </a:r>
          </a:p>
          <a:p>
            <a:pPr marL="800100" lvl="1" indent="-342900" eaLnBrk="1" hangingPunct="1">
              <a:lnSpc>
                <a:spcPct val="90000"/>
              </a:lnSpc>
              <a:buClr>
                <a:srgbClr val="FFFF66"/>
              </a:buClr>
              <a:buSzPct val="75000"/>
              <a:buFont typeface="Monotype Sorts" pitchFamily="1" charset="2"/>
              <a:buChar char="/"/>
              <a:defRPr/>
            </a:pPr>
            <a:r>
              <a:rPr lang="en-US" kern="0" baseline="0" dirty="0" smtClean="0">
                <a:ea typeface="+mn-ea"/>
              </a:rPr>
              <a:t>Force</a:t>
            </a:r>
            <a:r>
              <a:rPr lang="en-US" kern="0" dirty="0" smtClean="0">
                <a:ea typeface="+mn-ea"/>
              </a:rPr>
              <a:t> and Motion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75000"/>
              <a:buFont typeface="Monotype Sorts" pitchFamily="1" charset="2"/>
              <a:buChar char="/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SzPct val="75000"/>
              <a:buFont typeface="Monotype Sorts" pitchFamily="1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elina" pitchFamily="-10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-609600"/>
            <a:ext cx="100584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Investigations Units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and Operations (+, -, x, ÷)</a:t>
            </a:r>
          </a:p>
          <a:p>
            <a:r>
              <a:rPr lang="en-US" dirty="0" smtClean="0"/>
              <a:t>Geometry</a:t>
            </a:r>
          </a:p>
          <a:p>
            <a:r>
              <a:rPr lang="en-US" dirty="0" smtClean="0"/>
              <a:t>Algebraic Thinking </a:t>
            </a:r>
          </a:p>
          <a:p>
            <a:r>
              <a:rPr lang="en-US" dirty="0" smtClean="0"/>
              <a:t>Fractions</a:t>
            </a:r>
          </a:p>
          <a:p>
            <a:r>
              <a:rPr lang="en-US" dirty="0" smtClean="0"/>
              <a:t>Measurement and Data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-9907"/>
            <a:ext cx="5638800" cy="596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1000"/>
            <a:ext cx="71247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3962400" y="5257800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91000" y="5029200"/>
            <a:ext cx="3657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 smtClean="0"/>
              <a:t>https://</a:t>
            </a:r>
            <a:r>
              <a:rPr lang="en-US" sz="800" dirty="0" smtClean="0">
                <a:solidFill>
                  <a:schemeClr val="accent6"/>
                </a:solidFill>
              </a:rPr>
              <a:t>email.cms.k12.nc.us/owa/redir.aspx?C=g9Vm1xykx0SRzk36xkdz4P_SBSZRrNFIzbSg44gUC9nFKV91qkJz9r1aZO7XIlJGt6qqlo0iy</a:t>
            </a:r>
            <a:r>
              <a:rPr lang="en-US" sz="800" dirty="0" smtClean="0">
                <a:solidFill>
                  <a:schemeClr val="accent6"/>
                </a:solidFill>
              </a:rPr>
              <a:t>URL=https%3a%2f%2fwww.youtube.com%2fwatch%3fv%3dg0nuomCCu9A</a:t>
            </a:r>
          </a:p>
          <a:p>
            <a:r>
              <a:rPr lang="en-US" sz="800" dirty="0" smtClean="0"/>
              <a:t>k4.&amp;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990600"/>
            <a:ext cx="5410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smtClean="0">
                <a:latin typeface="Century Gothic" pitchFamily="34" charset="0"/>
              </a:rPr>
              <a:t>Readers’ Workshop</a:t>
            </a:r>
            <a:endParaRPr lang="en-US" smtClean="0">
              <a:latin typeface="Century Gothic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981200"/>
            <a:ext cx="60960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Readers’ Tools	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Reading Logs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Reader’s Notebooks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Book Boxes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Just Right Books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Times" pitchFamily="18" charset="0"/>
              <a:buChar char="•"/>
              <a:defRPr/>
            </a:pPr>
            <a:endParaRPr lang="en-US" sz="2400" dirty="0" smtClean="0">
              <a:latin typeface="Century Gothic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Structure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Mini-Lesson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Independent Reading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Conferences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Guided Group / Book Clubs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Partner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latin typeface="Century Gothic" pitchFamily="34" charset="0"/>
              </a:rPr>
              <a:t>Word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5052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entury Gothic" pitchFamily="34" charset="0"/>
              </a:rPr>
              <a:t>Phonics activities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entury Gothic" pitchFamily="34" charset="0"/>
              </a:rPr>
              <a:t>Word Study (ex. Words Their Way (Bear at al.), Month by Month Phonics (Cunningham &amp; Hall))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entury Gothic" pitchFamily="34" charset="0"/>
              </a:rPr>
              <a:t>Vocabulary Work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entury Gothic" pitchFamily="34" charset="0"/>
              </a:rPr>
              <a:t>Spelling Inventory groups students based on their needs.</a:t>
            </a:r>
          </a:p>
          <a:p>
            <a:pPr eaLnBrk="1" hangingPunct="1">
              <a:defRPr/>
            </a:pPr>
            <a:endParaRPr lang="en-US" sz="28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latin typeface="Century Gothic" pitchFamily="34" charset="0"/>
              </a:rPr>
              <a:t>Arrival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382000" cy="4191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3600" dirty="0" smtClean="0">
                <a:latin typeface="Century Gothic" pitchFamily="34" charset="0"/>
              </a:rPr>
              <a:t>Turn in notes and/or money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3600" dirty="0" smtClean="0">
                <a:latin typeface="Century Gothic" pitchFamily="34" charset="0"/>
              </a:rPr>
              <a:t>Complete Morning Work/Check-in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3600" dirty="0" smtClean="0">
                <a:latin typeface="Century Gothic" pitchFamily="34" charset="0"/>
              </a:rPr>
              <a:t>Book shop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3600" dirty="0" smtClean="0">
                <a:latin typeface="Century Gothic" pitchFamily="34" charset="0"/>
              </a:rPr>
              <a:t>Complete unfinished work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3600" dirty="0" smtClean="0">
                <a:latin typeface="Century Gothic" pitchFamily="34" charset="0"/>
              </a:rPr>
              <a:t>Put on nametags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u="sng" smtClean="0">
                <a:latin typeface="Century Gothic" pitchFamily="34" charset="0"/>
              </a:rPr>
              <a:t>Writers’ Workshop</a:t>
            </a:r>
            <a:endParaRPr lang="en-US" smtClean="0">
              <a:latin typeface="Century Gothic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7543800" cy="4648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800" dirty="0" smtClean="0">
                <a:latin typeface="Century Gothic" pitchFamily="34" charset="0"/>
              </a:rPr>
              <a:t>Structure</a:t>
            </a:r>
          </a:p>
          <a:p>
            <a:pPr lvl="1"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Mini-Lesson</a:t>
            </a:r>
          </a:p>
          <a:p>
            <a:pPr lvl="1"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Conferences</a:t>
            </a:r>
          </a:p>
          <a:p>
            <a:pPr lvl="1"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Independent Writing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800" dirty="0" smtClean="0">
                <a:latin typeface="Century Gothic" pitchFamily="34" charset="0"/>
              </a:rPr>
              <a:t>Writers’ Notebooks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800" dirty="0" smtClean="0">
                <a:latin typeface="Century Gothic" pitchFamily="34" charset="0"/>
              </a:rPr>
              <a:t>Cursive Handwriting (during Intervention and Extension 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600200" y="2438400"/>
            <a:ext cx="5791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Thank you for coming!</a:t>
            </a:r>
          </a:p>
          <a:p>
            <a:endParaRPr lang="en-US" sz="4000" dirty="0"/>
          </a:p>
          <a:p>
            <a:r>
              <a:rPr lang="en-US" sz="4000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u="sng" dirty="0" smtClean="0">
                <a:latin typeface="Century Gothic" pitchFamily="34" charset="0"/>
              </a:rPr>
              <a:t>P.A.T. / Lunch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458200" cy="3429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Playground, Field, Blacktop, Hawks Nest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Lunch</a:t>
            </a:r>
          </a:p>
          <a:p>
            <a:pPr lvl="1"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Sign in at the office</a:t>
            </a:r>
          </a:p>
          <a:p>
            <a:pPr lvl="1"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Birthday Treats</a:t>
            </a:r>
          </a:p>
          <a:p>
            <a:pPr lvl="1"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Dine with your child &amp; 1 friend from any 3rd grade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u="sng" smtClean="0">
                <a:latin typeface="Century Gothic" pitchFamily="34" charset="0"/>
              </a:rPr>
              <a:t>Snack Time</a:t>
            </a:r>
            <a:endParaRPr lang="en-US" smtClean="0">
              <a:latin typeface="Century Gothic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924800" cy="3429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err="1" smtClean="0">
                <a:latin typeface="Century Gothic" pitchFamily="34" charset="0"/>
              </a:rPr>
              <a:t>DiVito</a:t>
            </a:r>
            <a:r>
              <a:rPr lang="en-US" dirty="0" smtClean="0">
                <a:latin typeface="Century Gothic" pitchFamily="34" charset="0"/>
              </a:rPr>
              <a:t>/Hanson – snack is supplied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Only water to drink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Dry, healthy snacks (please no fruit cups, applesauce, etc.) 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422525" y="20335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u="sng" dirty="0" smtClean="0">
                <a:latin typeface="Century Gothic" pitchFamily="34" charset="0"/>
              </a:rPr>
              <a:t>Block Schedule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924800" cy="3429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Classrooms are partnered 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Literacy/Math and Content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Best needs for the students…I/E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422525" y="20335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u="sng" dirty="0" smtClean="0">
                <a:latin typeface="Century Gothic" pitchFamily="34" charset="0"/>
              </a:rPr>
              <a:t>Parent Communication</a:t>
            </a:r>
            <a:endParaRPr lang="en-US" u="sng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00400"/>
            <a:ext cx="7162800" cy="2057400"/>
          </a:xfrm>
        </p:spPr>
        <p:txBody>
          <a:bodyPr/>
          <a:lstStyle/>
          <a:p>
            <a:pPr algn="l">
              <a:buFont typeface="Arial" pitchFamily="34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Teacher Email 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Email Blast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Grade level newsletter (monthly)</a:t>
            </a:r>
          </a:p>
          <a:p>
            <a:pPr algn="l">
              <a:buFont typeface="Arial" pitchFamily="34" charset="0"/>
              <a:buChar char="•"/>
              <a:defRPr/>
            </a:pPr>
            <a:r>
              <a:rPr lang="en-US" dirty="0" smtClean="0">
                <a:latin typeface="Century Gothic" pitchFamily="34" charset="0"/>
              </a:rPr>
              <a:t>Conferences-October</a:t>
            </a:r>
          </a:p>
          <a:p>
            <a:pPr algn="l">
              <a:buFont typeface="Arial" pitchFamily="34" charset="0"/>
              <a:buChar char="•"/>
              <a:defRPr/>
            </a:pPr>
            <a:endParaRPr lang="en-US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u="sng" dirty="0" smtClean="0">
                <a:latin typeface="Century Gothic" pitchFamily="34" charset="0"/>
              </a:rPr>
              <a:t>Conferences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305800" cy="4648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1st Quarter conferences are required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smtClean="0">
                <a:latin typeface="Century Gothic" pitchFamily="34" charset="0"/>
              </a:rPr>
              <a:t>Personalized Education Plans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r>
              <a:rPr lang="en-US" sz="2400" dirty="0" err="1" smtClean="0">
                <a:latin typeface="Century Gothic" pitchFamily="34" charset="0"/>
              </a:rPr>
              <a:t>RtI</a:t>
            </a:r>
            <a:r>
              <a:rPr lang="en-US" sz="2400" dirty="0" smtClean="0">
                <a:latin typeface="Century Gothic" pitchFamily="34" charset="0"/>
              </a:rPr>
              <a:t> plans (Response to Intervention)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  <a:defRPr/>
            </a:pPr>
            <a:endParaRPr lang="en-US" sz="2400" dirty="0" smtClean="0">
              <a:latin typeface="Century Gothic" pitchFamily="34" charset="0"/>
            </a:endParaRPr>
          </a:p>
          <a:p>
            <a:pPr eaLnBrk="1" hangingPunct="1">
              <a:buClr>
                <a:schemeClr val="tx1"/>
              </a:buClr>
              <a:buFont typeface="Times" pitchFamily="18" charset="0"/>
              <a:buNone/>
              <a:defRPr/>
            </a:pPr>
            <a:endParaRPr lang="en-US" sz="2400" dirty="0" smtClean="0">
              <a:latin typeface="Century Gothic" pitchFamily="34" charset="0"/>
            </a:endParaRPr>
          </a:p>
          <a:p>
            <a:pPr eaLnBrk="1" hangingPunct="1">
              <a:buClr>
                <a:schemeClr val="tx1"/>
              </a:buClr>
              <a:buFont typeface="Times" pitchFamily="18" charset="0"/>
              <a:buNone/>
              <a:defRPr/>
            </a:pPr>
            <a:endParaRPr lang="en-US" sz="2400" dirty="0" smtClean="0">
              <a:latin typeface="Century Gothic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06463" y="3759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2819400" y="3429000"/>
            <a:ext cx="4038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800" u="sng" dirty="0" smtClean="0"/>
              <a:t>Power School</a:t>
            </a:r>
            <a:endParaRPr lang="en-US" sz="3800" dirty="0"/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2286000" y="4114800"/>
            <a:ext cx="5791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Clr>
                <a:schemeClr val="tx1"/>
              </a:buClr>
              <a:buFont typeface="Times" pitchFamily="18" charset="0"/>
              <a:buChar char="•"/>
            </a:pPr>
            <a:r>
              <a:rPr lang="en-US" dirty="0"/>
              <a:t>Check grades </a:t>
            </a:r>
            <a:r>
              <a:rPr lang="en-US" dirty="0" smtClean="0"/>
              <a:t>online using Parent Portal</a:t>
            </a:r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</a:pPr>
            <a:r>
              <a:rPr lang="en-US" sz="2000" dirty="0" smtClean="0"/>
              <a:t>Login information was sent home with progress reports</a:t>
            </a:r>
            <a:endParaRPr lang="en-US" sz="2000" dirty="0"/>
          </a:p>
          <a:p>
            <a:pPr eaLnBrk="1" hangingPunct="1">
              <a:buClr>
                <a:schemeClr val="tx1"/>
              </a:buClr>
              <a:buFont typeface="Times" pitchFamily="18" charset="0"/>
              <a:buChar char="•"/>
            </a:pPr>
            <a:endParaRPr lang="en-US" sz="2000" dirty="0"/>
          </a:p>
          <a:p>
            <a:pPr eaLnBrk="1" hangingPunct="1">
              <a:buClr>
                <a:schemeClr val="tx1"/>
              </a:buClr>
              <a:buFont typeface="Times" pitchFamily="18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743200"/>
            <a:ext cx="2743200" cy="3581400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"/>
            </a:pPr>
            <a:r>
              <a:rPr lang="en-US" sz="3600" dirty="0" smtClean="0"/>
              <a:t>BOG </a:t>
            </a:r>
          </a:p>
          <a:p>
            <a:pPr>
              <a:buSzPct val="100000"/>
              <a:buFont typeface="Wingdings" pitchFamily="2" charset="2"/>
              <a:buChar char=""/>
            </a:pPr>
            <a:r>
              <a:rPr lang="en-US" sz="3600" dirty="0" smtClean="0"/>
              <a:t>MAP </a:t>
            </a:r>
          </a:p>
          <a:p>
            <a:pPr>
              <a:buSzPct val="100000"/>
              <a:buFont typeface="Wingdings" pitchFamily="2" charset="2"/>
              <a:buChar char=""/>
            </a:pPr>
            <a:r>
              <a:rPr lang="en-US" sz="3600" dirty="0" smtClean="0"/>
              <a:t>TRC 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1000" y="27432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"/>
            </a:pPr>
            <a:r>
              <a:rPr lang="en-US" sz="3600" dirty="0" smtClean="0">
                <a:latin typeface="+mj-lt"/>
              </a:rPr>
              <a:t>DIBELS </a:t>
            </a:r>
          </a:p>
          <a:p>
            <a:pPr>
              <a:buClr>
                <a:srgbClr val="FFFF00"/>
              </a:buClr>
              <a:buFont typeface="Wingdings" pitchFamily="2" charset="2"/>
              <a:buChar char=""/>
            </a:pPr>
            <a:r>
              <a:rPr lang="en-US" sz="3600" dirty="0" smtClean="0">
                <a:latin typeface="+mj-lt"/>
              </a:rPr>
              <a:t>DAZE </a:t>
            </a:r>
          </a:p>
          <a:p>
            <a:pPr>
              <a:buClr>
                <a:srgbClr val="FFFF00"/>
              </a:buClr>
              <a:buFont typeface="Wingdings" pitchFamily="2" charset="2"/>
              <a:buChar char=""/>
            </a:pPr>
            <a:r>
              <a:rPr lang="en-US" sz="3600" dirty="0" smtClean="0">
                <a:latin typeface="+mj-lt"/>
              </a:rPr>
              <a:t>EOG 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to Achieve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HB 950 </a:t>
            </a:r>
          </a:p>
          <a:p>
            <a:r>
              <a:rPr lang="en-US" dirty="0" smtClean="0"/>
              <a:t>More info. at a later time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Chalkboard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  <a:ea typeface="ＭＳ Ｐゴシック" pitchFamily="28" charset="-128"/>
          </a:defRPr>
        </a:defPPr>
      </a:lstStyle>
    </a:lnDef>
  </a:objectDefaults>
  <a:extraClrSchemeLst>
    <a:extraClrScheme>
      <a:clrScheme name="Chalkboard 1">
        <a:dk1>
          <a:srgbClr val="808080"/>
        </a:dk1>
        <a:lt1>
          <a:srgbClr val="FFFFFF"/>
        </a:lt1>
        <a:dk2>
          <a:srgbClr val="5C8564"/>
        </a:dk2>
        <a:lt2>
          <a:srgbClr val="FFFFFF"/>
        </a:lt2>
        <a:accent1>
          <a:srgbClr val="86A1BF"/>
        </a:accent1>
        <a:accent2>
          <a:srgbClr val="FF6666"/>
        </a:accent2>
        <a:accent3>
          <a:srgbClr val="B5C2B8"/>
        </a:accent3>
        <a:accent4>
          <a:srgbClr val="DADADA"/>
        </a:accent4>
        <a:accent5>
          <a:srgbClr val="C3CDDC"/>
        </a:accent5>
        <a:accent6>
          <a:srgbClr val="E75C5C"/>
        </a:accent6>
        <a:hlink>
          <a:srgbClr val="80FF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2004:Templates:Presentations:Designs:Clipboard</Template>
  <TotalTime>695</TotalTime>
  <Words>424</Words>
  <Application>Microsoft Office PowerPoint</Application>
  <PresentationFormat>On-screen Show (4:3)</PresentationFormat>
  <Paragraphs>146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Chalkboard</vt:lpstr>
      <vt:lpstr>Slide 1</vt:lpstr>
      <vt:lpstr>Arrival</vt:lpstr>
      <vt:lpstr>P.A.T. / Lunch</vt:lpstr>
      <vt:lpstr>Snack Time</vt:lpstr>
      <vt:lpstr>Block Schedule</vt:lpstr>
      <vt:lpstr>Parent Communication</vt:lpstr>
      <vt:lpstr>Conferences</vt:lpstr>
      <vt:lpstr>Assessments </vt:lpstr>
      <vt:lpstr>Read to Achieve </vt:lpstr>
      <vt:lpstr>   We also use a 4,3,2,1 scale:  4=100  2 = 74 3.5=94 1.5 = 70 3 = 87  1 = 61 2.5 = 81 </vt:lpstr>
      <vt:lpstr>Dismissal </vt:lpstr>
      <vt:lpstr>Social Studies</vt:lpstr>
      <vt:lpstr>Slide 13</vt:lpstr>
      <vt:lpstr>Slide 14</vt:lpstr>
      <vt:lpstr>Investigations Units</vt:lpstr>
      <vt:lpstr>Slide 16</vt:lpstr>
      <vt:lpstr>Slide 17</vt:lpstr>
      <vt:lpstr>Readers’ Workshop</vt:lpstr>
      <vt:lpstr>Word Study</vt:lpstr>
      <vt:lpstr>Writers’ Workshop</vt:lpstr>
      <vt:lpstr>Slide 21</vt:lpstr>
    </vt:vector>
  </TitlesOfParts>
  <Company>Elena Fryer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Washam Hawks S.O.A.R.</dc:title>
  <dc:creator>Elena Fryer</dc:creator>
  <cp:lastModifiedBy>jennifer.parsons</cp:lastModifiedBy>
  <cp:revision>47</cp:revision>
  <dcterms:created xsi:type="dcterms:W3CDTF">2010-09-08T20:16:18Z</dcterms:created>
  <dcterms:modified xsi:type="dcterms:W3CDTF">2014-09-25T12:37:00Z</dcterms:modified>
</cp:coreProperties>
</file>